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0" autoAdjust="0"/>
    <p:restoredTop sz="94660"/>
  </p:normalViewPr>
  <p:slideViewPr>
    <p:cSldViewPr snapToGrid="0">
      <p:cViewPr varScale="1">
        <p:scale>
          <a:sx n="74" d="100"/>
          <a:sy n="74" d="100"/>
        </p:scale>
        <p:origin x="59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F092AC-06B6-44B5-A133-75855E5BE95F}" type="datetimeFigureOut">
              <a:rPr kumimoji="1" lang="ja-JP" altLang="en-US" smtClean="0"/>
              <a:t>2018/5/14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4D2F80-F995-4520-96CC-FCBB5DE91313}" type="slidenum">
              <a:rPr kumimoji="1" lang="ja-JP" altLang="en-US" smtClean="0"/>
              <a:t>‹#›</a:t>
            </a:fld>
            <a:endParaRPr kumimoji="1" lang="ja-JP" altLang="en-US"/>
          </a:p>
        </p:txBody>
      </p:sp>
    </p:spTree>
    <p:extLst>
      <p:ext uri="{BB962C8B-B14F-4D97-AF65-F5344CB8AC3E}">
        <p14:creationId xmlns:p14="http://schemas.microsoft.com/office/powerpoint/2010/main" val="24547606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私は、管理栄養士・栄養士の生命倫理の源は、「ヒポクラテスの誓い」にあると思います。</a:t>
            </a:r>
            <a:endParaRPr kumimoji="1" lang="en-US" altLang="ja-JP" dirty="0"/>
          </a:p>
          <a:p>
            <a:r>
              <a:rPr kumimoji="1" lang="ja-JP" altLang="en-US" dirty="0"/>
              <a:t>ヒポクラテスは、「医学の父」と言われますが、「ヒポクラテスの誓い」の中で、</a:t>
            </a:r>
            <a:endParaRPr kumimoji="1" lang="en-US" altLang="ja-JP" dirty="0"/>
          </a:p>
          <a:p>
            <a:pPr defTabSz="906445">
              <a:defRPr/>
            </a:pPr>
            <a:r>
              <a:rPr lang="ja-JP" altLang="en-US" dirty="0"/>
              <a:t>「私は、能力と判断の限り、患者に利益すると思う養生法をとり、悪くて有害と知る方法を決してとらない。頼まれても死に導くような薬を与えない。」</a:t>
            </a:r>
            <a:endParaRPr lang="en-US" altLang="ja-JP" dirty="0"/>
          </a:p>
          <a:p>
            <a:pPr defTabSz="906445">
              <a:defRPr/>
            </a:pPr>
            <a:r>
              <a:rPr lang="ja-JP" altLang="en-US" dirty="0"/>
              <a:t>と、言っています。</a:t>
            </a:r>
            <a:endParaRPr lang="en-US" altLang="ja-JP" dirty="0"/>
          </a:p>
          <a:p>
            <a:pPr defTabSz="906445">
              <a:defRPr/>
            </a:pPr>
            <a:r>
              <a:rPr kumimoji="1" lang="ja-JP" altLang="en-US" dirty="0"/>
              <a:t>管理栄養士・栄養士は、も同じです。</a:t>
            </a:r>
            <a:endParaRPr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D63F780F-4BC5-48C1-BBE0-9BF3207FA073}"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2647520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8" name="正方形/長方形 7"/>
          <p:cNvSpPr/>
          <p:nvPr userDrawn="1"/>
        </p:nvSpPr>
        <p:spPr>
          <a:xfrm>
            <a:off x="1016" y="6605810"/>
            <a:ext cx="9142984" cy="279573"/>
          </a:xfrm>
          <a:prstGeom prst="rect">
            <a:avLst/>
          </a:prstGeom>
          <a:solidFill>
            <a:srgbClr val="66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b="1" dirty="0">
                <a:solidFill>
                  <a:prstClr val="white"/>
                </a:solidFill>
                <a:effectLst>
                  <a:outerShdw blurRad="38100" dist="38100" dir="2700000" algn="tl">
                    <a:srgbClr val="000000">
                      <a:alpha val="43137"/>
                    </a:srgbClr>
                  </a:outerShdw>
                </a:effectLst>
                <a:latin typeface="HG丸ｺﾞｼｯｸM-PRO" pitchFamily="50" charset="-128"/>
                <a:ea typeface="HG丸ｺﾞｼｯｸM-PRO" pitchFamily="50" charset="-128"/>
              </a:rPr>
              <a:t>　　　　　　　　　　　　　　　　　　　　　　　　　　　　　　　　　　　　　公益社団法人日本栄養士会</a:t>
            </a:r>
          </a:p>
        </p:txBody>
      </p:sp>
      <p:sp>
        <p:nvSpPr>
          <p:cNvPr id="9" name="正方形/長方形 8"/>
          <p:cNvSpPr/>
          <p:nvPr userDrawn="1"/>
        </p:nvSpPr>
        <p:spPr>
          <a:xfrm>
            <a:off x="8726" y="0"/>
            <a:ext cx="9142984" cy="279573"/>
          </a:xfrm>
          <a:prstGeom prst="rect">
            <a:avLst/>
          </a:prstGeom>
          <a:solidFill>
            <a:srgbClr val="66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prstClr val="white"/>
                </a:solidFill>
                <a:effectLst>
                  <a:outerShdw blurRad="38100" dist="38100" dir="2700000" algn="tl">
                    <a:srgbClr val="000000">
                      <a:alpha val="43137"/>
                    </a:srgbClr>
                  </a:outerShdw>
                </a:effectLst>
                <a:latin typeface="HG丸ｺﾞｼｯｸM-PRO" pitchFamily="50" charset="-128"/>
                <a:ea typeface="HG丸ｺﾞｼｯｸM-PRO" pitchFamily="50" charset="-128"/>
              </a:rPr>
              <a:t>　　　　　　　　　　　　　　　　　　　　　　　　　　　　　　　　　　　　　　　　　　　　</a:t>
            </a:r>
          </a:p>
        </p:txBody>
      </p:sp>
    </p:spTree>
    <p:extLst>
      <p:ext uri="{BB962C8B-B14F-4D97-AF65-F5344CB8AC3E}">
        <p14:creationId xmlns:p14="http://schemas.microsoft.com/office/powerpoint/2010/main" val="603980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正方形/長方形 6"/>
          <p:cNvSpPr/>
          <p:nvPr userDrawn="1"/>
        </p:nvSpPr>
        <p:spPr>
          <a:xfrm>
            <a:off x="1016" y="6605810"/>
            <a:ext cx="8747448" cy="279573"/>
          </a:xfrm>
          <a:prstGeom prst="rect">
            <a:avLst/>
          </a:prstGeom>
          <a:pattFill prst="pct60">
            <a:fgClr>
              <a:srgbClr val="66FFFF"/>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200" b="1" dirty="0">
                <a:solidFill>
                  <a:prstClr val="white"/>
                </a:solidFill>
                <a:effectLst>
                  <a:outerShdw blurRad="38100" dist="38100" dir="2700000" algn="tl">
                    <a:srgbClr val="000000">
                      <a:alpha val="43137"/>
                    </a:srgbClr>
                  </a:outerShdw>
                </a:effectLst>
                <a:latin typeface="HG丸ｺﾞｼｯｸM-PRO" pitchFamily="50" charset="-128"/>
                <a:ea typeface="HG丸ｺﾞｼｯｸM-PRO" pitchFamily="50" charset="-128"/>
              </a:rPr>
              <a:t>　　　　　　　　　　　　　　　　　　　　　　　　　　　　　　　　　　　　　公益社団法人日本栄養士会</a:t>
            </a:r>
          </a:p>
        </p:txBody>
      </p:sp>
      <p:pic>
        <p:nvPicPr>
          <p:cNvPr id="8" name="Picture 7"/>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748464" y="6453336"/>
            <a:ext cx="340555" cy="4320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正方形/長方形 8"/>
          <p:cNvSpPr/>
          <p:nvPr userDrawn="1"/>
        </p:nvSpPr>
        <p:spPr>
          <a:xfrm>
            <a:off x="8726" y="0"/>
            <a:ext cx="9142984" cy="1412776"/>
          </a:xfrm>
          <a:prstGeom prst="rect">
            <a:avLst/>
          </a:prstGeom>
          <a:pattFill prst="pct60">
            <a:fgClr>
              <a:srgbClr val="66FFFF"/>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prstClr val="white"/>
                </a:solidFill>
                <a:effectLst>
                  <a:outerShdw blurRad="38100" dist="38100" dir="2700000" algn="tl">
                    <a:srgbClr val="000000">
                      <a:alpha val="43137"/>
                    </a:srgbClr>
                  </a:outerShdw>
                </a:effectLst>
                <a:latin typeface="HG丸ｺﾞｼｯｸM-PRO" pitchFamily="50" charset="-128"/>
                <a:ea typeface="HG丸ｺﾞｼｯｸM-PRO" pitchFamily="50" charset="-128"/>
              </a:rPr>
              <a:t>　　　　　　　　　　　　　　　　　　　　　　　　　　　　　　　　　　　　　　　　　　　　</a:t>
            </a:r>
          </a:p>
        </p:txBody>
      </p:sp>
      <p:sp>
        <p:nvSpPr>
          <p:cNvPr id="2" name="タイトル 1"/>
          <p:cNvSpPr>
            <a:spLocks noGrp="1"/>
          </p:cNvSpPr>
          <p:nvPr>
            <p:ph type="title"/>
          </p:nvPr>
        </p:nvSpPr>
        <p:spPr>
          <a:xfrm>
            <a:off x="323528" y="274638"/>
            <a:ext cx="8496944" cy="994122"/>
          </a:xfrm>
        </p:spPr>
        <p:txBody>
          <a:bodyPr>
            <a:normAutofit/>
          </a:bodyPr>
          <a:lstStyle>
            <a:lvl1pPr>
              <a:defRPr sz="3600" b="1">
                <a:effectLst>
                  <a:outerShdw blurRad="38100" dist="38100" dir="2700000" algn="tl">
                    <a:srgbClr val="000000">
                      <a:alpha val="43137"/>
                    </a:srgbClr>
                  </a:outerShdw>
                </a:effectLst>
                <a:latin typeface="HG丸ｺﾞｼｯｸM-PRO" pitchFamily="50" charset="-128"/>
                <a:ea typeface="HG丸ｺﾞｼｯｸM-PRO" pitchFamily="50" charset="-128"/>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323528" y="1600200"/>
            <a:ext cx="8496944" cy="5005610"/>
          </a:xfrm>
        </p:spPr>
        <p:txBody>
          <a:bodyPr>
            <a:normAutofit/>
          </a:bodyPr>
          <a:lstStyle>
            <a:lvl1pPr marL="0" indent="0">
              <a:buNone/>
              <a:defRPr sz="2800" b="1">
                <a:effectLst>
                  <a:outerShdw blurRad="38100" dist="38100" dir="2700000" algn="tl">
                    <a:srgbClr val="000000">
                      <a:alpha val="43137"/>
                    </a:srgbClr>
                  </a:outerShdw>
                </a:effectLst>
                <a:latin typeface="HG丸ｺﾞｼｯｸM-PRO" pitchFamily="50" charset="-128"/>
                <a:ea typeface="HG丸ｺﾞｼｯｸM-PRO" pitchFamily="50" charset="-128"/>
              </a:defRPr>
            </a:lvl1pPr>
          </a:lstStyle>
          <a:p>
            <a:pPr lvl="0"/>
            <a:r>
              <a:rPr kumimoji="1" lang="ja-JP" altLang="en-US" dirty="0"/>
              <a:t>マスター テキストの書式設定</a:t>
            </a:r>
          </a:p>
        </p:txBody>
      </p:sp>
    </p:spTree>
    <p:extLst>
      <p:ext uri="{BB962C8B-B14F-4D97-AF65-F5344CB8AC3E}">
        <p14:creationId xmlns:p14="http://schemas.microsoft.com/office/powerpoint/2010/main" val="19840633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00482B-2C10-4546-BB61-9E490730E5B0}" type="datetimeFigureOut">
              <a:rPr lang="ja-JP" altLang="en-US" smtClean="0">
                <a:solidFill>
                  <a:prstClr val="black">
                    <a:tint val="75000"/>
                  </a:prstClr>
                </a:solidFill>
              </a:rPr>
              <a:pPr/>
              <a:t>2018/5/14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B8D05B-15B1-47BA-9DE9-135D3A3EB5B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77834407"/>
      </p:ext>
    </p:extLst>
  </p:cSld>
  <p:clrMap bg1="lt1" tx1="dk1" bg2="lt2" tx2="dk2" accent1="accent1" accent2="accent2" accent3="accent3" accent4="accent4" accent5="accent5" accent6="accent6" hlink="hlink" folHlink="folHlink"/>
  <p:sldLayoutIdLst>
    <p:sldLayoutId id="2147483673" r:id="rId1"/>
    <p:sldLayoutId id="2147483674" r:id="rId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3"/>
          <a:stretch>
            <a:fillRect/>
          </a:stretch>
        </p:blipFill>
        <p:spPr>
          <a:xfrm>
            <a:off x="3621582" y="2704511"/>
            <a:ext cx="1896227" cy="1908000"/>
          </a:xfrm>
          <a:prstGeom prst="rect">
            <a:avLst/>
          </a:prstGeom>
        </p:spPr>
      </p:pic>
      <p:sp>
        <p:nvSpPr>
          <p:cNvPr id="11" name="正方形/長方形 10"/>
          <p:cNvSpPr/>
          <p:nvPr/>
        </p:nvSpPr>
        <p:spPr>
          <a:xfrm>
            <a:off x="683027" y="473653"/>
            <a:ext cx="8066632" cy="707886"/>
          </a:xfrm>
          <a:prstGeom prst="rect">
            <a:avLst/>
          </a:prstGeom>
        </p:spPr>
        <p:txBody>
          <a:bodyPr wrap="none">
            <a:spAutoFit/>
          </a:bodyPr>
          <a:lstStyle/>
          <a:p>
            <a:r>
              <a:rPr lang="ja-JP" altLang="en-US" sz="4000" dirty="0"/>
              <a:t>生涯教育アンケートにご協力ください</a:t>
            </a:r>
          </a:p>
        </p:txBody>
      </p:sp>
      <p:sp>
        <p:nvSpPr>
          <p:cNvPr id="12" name="正方形/長方形 11"/>
          <p:cNvSpPr/>
          <p:nvPr/>
        </p:nvSpPr>
        <p:spPr>
          <a:xfrm>
            <a:off x="898508" y="1843116"/>
            <a:ext cx="7568097" cy="461665"/>
          </a:xfrm>
          <a:prstGeom prst="rect">
            <a:avLst/>
          </a:prstGeom>
        </p:spPr>
        <p:txBody>
          <a:bodyPr wrap="none">
            <a:spAutoFit/>
          </a:bodyPr>
          <a:lstStyle/>
          <a:p>
            <a:r>
              <a:rPr lang="ja-JP" altLang="en-US" sz="2400" dirty="0"/>
              <a:t>下記の</a:t>
            </a:r>
            <a:r>
              <a:rPr lang="en-US" altLang="ja-JP" sz="2400" dirty="0"/>
              <a:t>QR</a:t>
            </a:r>
            <a:r>
              <a:rPr lang="ja-JP" altLang="en-US" sz="2400" dirty="0"/>
              <a:t>コードを読み取り、アンケートにご回答ください。</a:t>
            </a:r>
          </a:p>
        </p:txBody>
      </p:sp>
      <p:sp>
        <p:nvSpPr>
          <p:cNvPr id="4" name="正方形/長方形 3"/>
          <p:cNvSpPr/>
          <p:nvPr/>
        </p:nvSpPr>
        <p:spPr>
          <a:xfrm>
            <a:off x="773373" y="5172496"/>
            <a:ext cx="7818366" cy="923330"/>
          </a:xfrm>
          <a:prstGeom prst="rect">
            <a:avLst/>
          </a:prstGeom>
        </p:spPr>
        <p:txBody>
          <a:bodyPr wrap="square">
            <a:spAutoFit/>
          </a:bodyPr>
          <a:lstStyle/>
          <a:p>
            <a:r>
              <a:rPr lang="ja-JP" altLang="en-US" dirty="0"/>
              <a:t>現在の会員の皆さまの生涯教育への考えについて調査させていただき、今後の生涯教育のすすめ方やあり方を検討する資料とさせていただきます。</a:t>
            </a:r>
            <a:endParaRPr lang="en-US" altLang="ja-JP" dirty="0"/>
          </a:p>
          <a:p>
            <a:r>
              <a:rPr lang="ja-JP" altLang="en-US" dirty="0"/>
              <a:t>ぜひご協力いただきますよう、よろしくお願いいたします。</a:t>
            </a:r>
          </a:p>
        </p:txBody>
      </p:sp>
    </p:spTree>
    <p:extLst>
      <p:ext uri="{BB962C8B-B14F-4D97-AF65-F5344CB8AC3E}">
        <p14:creationId xmlns:p14="http://schemas.microsoft.com/office/powerpoint/2010/main" val="25399643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TotalTime>
  <Words>163</Words>
  <Application>Microsoft Office PowerPoint</Application>
  <PresentationFormat>画面に合わせる (4:3)</PresentationFormat>
  <Paragraphs>10</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shimizu</dc:creator>
  <cp:lastModifiedBy>shimizu</cp:lastModifiedBy>
  <cp:revision>11</cp:revision>
  <dcterms:created xsi:type="dcterms:W3CDTF">2018-05-13T03:37:59Z</dcterms:created>
  <dcterms:modified xsi:type="dcterms:W3CDTF">2018-05-14T05:06:41Z</dcterms:modified>
</cp:coreProperties>
</file>